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4" r:id="rId4"/>
    <p:sldId id="29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3" r:id="rId16"/>
    <p:sldId id="295" r:id="rId17"/>
    <p:sldId id="286" r:id="rId18"/>
    <p:sldId id="296" r:id="rId19"/>
    <p:sldId id="290" r:id="rId20"/>
    <p:sldId id="298" r:id="rId21"/>
    <p:sldId id="299" r:id="rId22"/>
  </p:sldIdLst>
  <p:sldSz cx="13004800" cy="9753600"/>
  <p:notesSz cx="6858000" cy="9144000"/>
  <p:defaultTextStyle>
    <a:lvl1pPr algn="ctr" defTabSz="584200">
      <a:defRPr sz="4200">
        <a:latin typeface="+mj-lt"/>
        <a:ea typeface="+mj-ea"/>
        <a:cs typeface="+mj-cs"/>
        <a:sym typeface="Gill Sans"/>
      </a:defRPr>
    </a:lvl1pPr>
    <a:lvl2pPr indent="342900" algn="ctr" defTabSz="584200">
      <a:defRPr sz="4200">
        <a:latin typeface="+mj-lt"/>
        <a:ea typeface="+mj-ea"/>
        <a:cs typeface="+mj-cs"/>
        <a:sym typeface="Gill Sans"/>
      </a:defRPr>
    </a:lvl2pPr>
    <a:lvl3pPr indent="685800" algn="ctr" defTabSz="584200">
      <a:defRPr sz="4200">
        <a:latin typeface="+mj-lt"/>
        <a:ea typeface="+mj-ea"/>
        <a:cs typeface="+mj-cs"/>
        <a:sym typeface="Gill Sans"/>
      </a:defRPr>
    </a:lvl3pPr>
    <a:lvl4pPr indent="1028700" algn="ctr" defTabSz="584200">
      <a:defRPr sz="4200">
        <a:latin typeface="+mj-lt"/>
        <a:ea typeface="+mj-ea"/>
        <a:cs typeface="+mj-cs"/>
        <a:sym typeface="Gill Sans"/>
      </a:defRPr>
    </a:lvl4pPr>
    <a:lvl5pPr indent="1371600" algn="ctr" defTabSz="584200">
      <a:defRPr sz="4200">
        <a:latin typeface="+mj-lt"/>
        <a:ea typeface="+mj-ea"/>
        <a:cs typeface="+mj-cs"/>
        <a:sym typeface="Gill Sans"/>
      </a:defRPr>
    </a:lvl5pPr>
    <a:lvl6pPr indent="1714500" algn="ctr" defTabSz="584200">
      <a:defRPr sz="4200">
        <a:latin typeface="+mj-lt"/>
        <a:ea typeface="+mj-ea"/>
        <a:cs typeface="+mj-cs"/>
        <a:sym typeface="Gill Sans"/>
      </a:defRPr>
    </a:lvl6pPr>
    <a:lvl7pPr indent="2057400" algn="ctr" defTabSz="584200">
      <a:defRPr sz="4200">
        <a:latin typeface="+mj-lt"/>
        <a:ea typeface="+mj-ea"/>
        <a:cs typeface="+mj-cs"/>
        <a:sym typeface="Gill Sans"/>
      </a:defRPr>
    </a:lvl7pPr>
    <a:lvl8pPr indent="2400300" algn="ctr" defTabSz="584200">
      <a:defRPr sz="4200">
        <a:latin typeface="+mj-lt"/>
        <a:ea typeface="+mj-ea"/>
        <a:cs typeface="+mj-cs"/>
        <a:sym typeface="Gill Sans"/>
      </a:defRPr>
    </a:lvl8pPr>
    <a:lvl9pPr indent="2743200" algn="ctr" defTabSz="584200">
      <a:defRPr sz="4200">
        <a:latin typeface="+mj-lt"/>
        <a:ea typeface="+mj-ea"/>
        <a:cs typeface="+mj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EF9"/>
          </a:solidFill>
        </a:fill>
      </a:tcStyle>
    </a:wholeTbl>
    <a:band2H>
      <a:tcTxStyle/>
      <a:tcStyle>
        <a:tcBdr/>
        <a:fill>
          <a:solidFill>
            <a:srgbClr val="EBF7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525909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for comparison: </a:t>
            </a:r>
          </a:p>
          <a:p>
            <a:pPr lvl="0">
              <a:defRPr sz="1800"/>
            </a:pPr>
            <a:r>
              <a:rPr sz="2200"/>
              <a:t>SOHO: 200 MB/day [=1.6 Gbit/day]</a:t>
            </a:r>
          </a:p>
          <a:p>
            <a:pPr lvl="0">
              <a:defRPr sz="1800"/>
            </a:pPr>
            <a:r>
              <a:rPr sz="2200"/>
              <a:t>SO: 524 MB/day [666./((150+168))/2 = 4.19 Gbit/day] -&gt; 3x SOHO</a:t>
            </a:r>
          </a:p>
          <a:p>
            <a:pPr lvl="0">
              <a:defRPr sz="1800"/>
            </a:pPr>
            <a:r>
              <a:rPr sz="2200"/>
              <a:t>SDO: 1.4 TB/day [=11232 Gbit/day] -&gt; 2672x Solar Orbiter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- In 85 minutes, SDO [at 130 Mb/s] has downlinked all data Solar Orbiter will be able to send down in one orbit!</a:t>
            </a:r>
          </a:p>
        </p:txBody>
      </p:sp>
    </p:spTree>
    <p:extLst>
      <p:ext uri="{BB962C8B-B14F-4D97-AF65-F5344CB8AC3E}">
        <p14:creationId xmlns:p14="http://schemas.microsoft.com/office/powerpoint/2010/main" val="6641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spcBef>
                <a:spcPts val="1200"/>
              </a:spcBef>
              <a:defRPr sz="1800"/>
            </a:pP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Solar Orbiter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will address the central question of heliophysics: How does the Sun create and control the heliosphere?</a:t>
            </a:r>
          </a:p>
          <a:p>
            <a:pPr lvl="0" defTabSz="647700">
              <a:defRPr sz="1800"/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647700">
              <a:spcBef>
                <a:spcPts val="1200"/>
              </a:spcBef>
              <a:defRPr sz="1800"/>
            </a:pP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Solar Orbiter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will make </a:t>
            </a:r>
          </a:p>
          <a:p>
            <a:pPr lvl="0" defTabSz="647700">
              <a:spcBef>
                <a:spcPts val="1200"/>
              </a:spcBef>
              <a:defRPr sz="1800"/>
            </a:pP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- </a:t>
            </a: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in-situ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measurements of the solar wind plasma, fields, waves, and energetic particles as close as 0.28 AU from the Sun</a:t>
            </a:r>
          </a:p>
          <a:p>
            <a:pPr lvl="0" defTabSz="647700">
              <a:spcBef>
                <a:spcPts val="1200"/>
              </a:spcBef>
              <a:defRPr sz="1800"/>
            </a:pP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- simultaneously with high-resolution imaging and spectroscopic observations of the Sun in and out of the ecliptic plane. </a:t>
            </a:r>
          </a:p>
          <a:p>
            <a:pPr lvl="0" defTabSz="647700">
              <a:spcBef>
                <a:spcPts val="1200"/>
              </a:spcBef>
              <a:defRPr sz="1800"/>
            </a:pP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The combination of </a:t>
            </a: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in-situ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and remote sensing instruments on the same spacecraft, together with the new, inner-heliospheric perspective, distinguishes </a:t>
            </a: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Solar Orbiter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from all previous and current missions, enabling breakthrough science which can be achieved in no other way.</a:t>
            </a:r>
          </a:p>
          <a:p>
            <a:pPr lvl="0" defTabSz="647700">
              <a:spcBef>
                <a:spcPts val="1200"/>
              </a:spcBef>
              <a:defRPr sz="1800"/>
            </a:pP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Solar Orbiter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also has important synergies with NASA’s </a:t>
            </a:r>
            <a:r>
              <a:rPr sz="1200" i="1">
                <a:latin typeface="Times Roman"/>
                <a:ea typeface="Times Roman"/>
                <a:cs typeface="Times Roman"/>
                <a:sym typeface="Times Roman"/>
              </a:rPr>
              <a:t>Solar Probe Plus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mission. Coordinated observations with this mission, combined with data from other missions operating in the inner heliosphere (or providing remote-sensing observations of the near-Sun environment), will contribute greatly to our understanding of the Sun and its environment.</a:t>
            </a:r>
          </a:p>
        </p:txBody>
      </p:sp>
    </p:spTree>
    <p:extLst>
      <p:ext uri="{BB962C8B-B14F-4D97-AF65-F5344CB8AC3E}">
        <p14:creationId xmlns:p14="http://schemas.microsoft.com/office/powerpoint/2010/main" val="246002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32F4C3A-2B92-457A-80BC-E029E04F059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0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FontTx/>
              <a:buChar char="•"/>
            </a:lvl2pPr>
            <a:lvl3pPr marL="1076325" indent="-182562">
              <a:spcBef>
                <a:spcPts val="400"/>
              </a:spcBef>
              <a:buFontTx/>
              <a:buChar char="–"/>
              <a:defRPr sz="1800"/>
            </a:lvl3pPr>
            <a:lvl4pPr marL="1435100" indent="-179387">
              <a:spcBef>
                <a:spcPts val="400"/>
              </a:spcBef>
              <a:buFontTx/>
              <a:buChar char="–"/>
              <a:defRPr sz="1600"/>
            </a:lvl4pPr>
            <a:lvl5pPr marL="1793875" indent="-179388">
              <a:spcBef>
                <a:spcPts val="400"/>
              </a:spcBef>
              <a:buFontTx/>
              <a:buChar char="–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Two</a:t>
            </a:r>
          </a:p>
          <a:p>
            <a:pPr lvl="2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ESA+N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229837" y="2002649"/>
            <a:ext cx="12573001" cy="7454901"/>
          </a:xfrm>
          <a:prstGeom prst="rect">
            <a:avLst/>
          </a:prstGeom>
        </p:spPr>
        <p:txBody>
          <a:bodyPr/>
          <a:lstStyle>
            <a:lvl2pPr>
              <a:buFontTx/>
              <a:buChar char="•"/>
            </a:lvl2pPr>
            <a:lvl3pPr marL="1076325" indent="-182562">
              <a:spcBef>
                <a:spcPts val="400"/>
              </a:spcBef>
              <a:buFontTx/>
              <a:buChar char="–"/>
              <a:defRPr sz="1800"/>
            </a:lvl3pPr>
            <a:lvl4pPr marL="1435100" indent="-179387">
              <a:spcBef>
                <a:spcPts val="400"/>
              </a:spcBef>
              <a:buFontTx/>
              <a:buChar char="–"/>
              <a:defRPr sz="1600"/>
            </a:lvl4pPr>
            <a:lvl5pPr marL="1793875" indent="-179388">
              <a:spcBef>
                <a:spcPts val="400"/>
              </a:spcBef>
              <a:buFontTx/>
              <a:buChar char="–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Two</a:t>
            </a:r>
          </a:p>
          <a:p>
            <a:pPr lvl="2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-63500"/>
            <a:ext cx="13004800" cy="977900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6" name="T171_000918_1754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017619" y="-38100"/>
            <a:ext cx="4980831" cy="92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2781300" y="190500"/>
            <a:ext cx="45085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360000">
              <a:lnSpc>
                <a:spcPct val="40000"/>
              </a:lnSpc>
              <a:spcBef>
                <a:spcPts val="1200"/>
              </a:spcBef>
              <a:defRPr sz="3200">
                <a:solidFill>
                  <a:srgbClr val="FFFFFF"/>
                </a:solidFill>
                <a:latin typeface="ESAprogramme"/>
                <a:ea typeface="ESAprogramme"/>
                <a:cs typeface="ESAprogramme"/>
                <a:sym typeface="ESAprogramm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SOLAR ORBITER</a:t>
            </a:r>
          </a:p>
        </p:txBody>
      </p:sp>
      <p:pic>
        <p:nvPicPr>
          <p:cNvPr id="18" name="ESA-Logo_white_tra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31" y="190500"/>
            <a:ext cx="1143001" cy="41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0" y="774700"/>
            <a:ext cx="13004800" cy="177800"/>
            <a:chOff x="0" y="0"/>
            <a:chExt cx="13004800" cy="177800"/>
          </a:xfrm>
        </p:grpSpPr>
        <p:sp>
          <p:nvSpPr>
            <p:cNvPr id="19" name="Shape 19"/>
            <p:cNvSpPr/>
            <p:nvPr/>
          </p:nvSpPr>
          <p:spPr>
            <a:xfrm>
              <a:off x="0" y="114300"/>
              <a:ext cx="13004800" cy="6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0" y="0"/>
              <a:ext cx="13004800" cy="127000"/>
            </a:xfrm>
            <a:prstGeom prst="rect">
              <a:avLst/>
            </a:prstGeom>
            <a:gradFill flip="none" rotWithShape="1">
              <a:gsLst>
                <a:gs pos="0">
                  <a:srgbClr val="0099DC">
                    <a:alpha val="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69099" y="-2082800"/>
            <a:ext cx="3746501" cy="4814838"/>
            <a:chOff x="0" y="0"/>
            <a:chExt cx="3746500" cy="4814837"/>
          </a:xfrm>
        </p:grpSpPr>
        <p:pic>
          <p:nvPicPr>
            <p:cNvPr id="22" name="Solar_Orbiter_SC_fre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46500" cy="4814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Shape 23"/>
            <p:cNvSpPr/>
            <p:nvPr/>
          </p:nvSpPr>
          <p:spPr>
            <a:xfrm>
              <a:off x="630600" y="3454400"/>
              <a:ext cx="1460501" cy="1193800"/>
            </a:xfrm>
            <a:prstGeom prst="rect">
              <a:avLst/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25" name="Nasa-logo_height128px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3877" y="192491"/>
            <a:ext cx="563166" cy="4829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254000" y="1092200"/>
            <a:ext cx="10528300" cy="7493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4800" b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48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241300" y="2603500"/>
            <a:ext cx="10795000" cy="4114800"/>
          </a:xfrm>
          <a:prstGeom prst="rect">
            <a:avLst/>
          </a:prstGeom>
        </p:spPr>
        <p:txBody>
          <a:bodyPr lIns="0" tIns="0" rIns="0" bIns="0"/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 no S/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-63500"/>
            <a:ext cx="13004800" cy="977900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0" name="T171_000918_1754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017619" y="-38100"/>
            <a:ext cx="4980831" cy="92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/>
        </p:nvSpPr>
        <p:spPr>
          <a:xfrm>
            <a:off x="2362200" y="203200"/>
            <a:ext cx="45085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360000">
              <a:lnSpc>
                <a:spcPct val="40000"/>
              </a:lnSpc>
              <a:spcBef>
                <a:spcPts val="1200"/>
              </a:spcBef>
              <a:defRPr sz="3200">
                <a:solidFill>
                  <a:srgbClr val="FFFFFF"/>
                </a:solidFill>
                <a:latin typeface="ESAprogramme"/>
                <a:ea typeface="ESAprogramme"/>
                <a:cs typeface="ESAprogramme"/>
                <a:sym typeface="ESAprogramm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SOLAR ORBITER</a:t>
            </a:r>
          </a:p>
        </p:txBody>
      </p:sp>
      <p:pic>
        <p:nvPicPr>
          <p:cNvPr id="32" name="ESA-Logo_white_tra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31" y="190500"/>
            <a:ext cx="1143001" cy="41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" name="Group 35"/>
          <p:cNvGrpSpPr/>
          <p:nvPr/>
        </p:nvGrpSpPr>
        <p:grpSpPr>
          <a:xfrm>
            <a:off x="0" y="774700"/>
            <a:ext cx="13004800" cy="177800"/>
            <a:chOff x="0" y="0"/>
            <a:chExt cx="13004800" cy="177800"/>
          </a:xfrm>
        </p:grpSpPr>
        <p:sp>
          <p:nvSpPr>
            <p:cNvPr id="33" name="Shape 33"/>
            <p:cNvSpPr/>
            <p:nvPr/>
          </p:nvSpPr>
          <p:spPr>
            <a:xfrm>
              <a:off x="0" y="114300"/>
              <a:ext cx="13004800" cy="6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0"/>
              <a:ext cx="13004800" cy="127000"/>
            </a:xfrm>
            <a:prstGeom prst="rect">
              <a:avLst/>
            </a:prstGeom>
            <a:gradFill flip="none" rotWithShape="1">
              <a:gsLst>
                <a:gs pos="0">
                  <a:srgbClr val="0099DC">
                    <a:alpha val="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24546D00-00A4-4011-8D37-79495F1681C8}" type="datetimeFigureOut">
              <a:rPr lang="fr-FR" smtClean="0"/>
              <a:t>27/06/2016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F2B4CDB8-94DE-4DB7-870A-F74E7D8C02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2" y="9032110"/>
            <a:ext cx="12998548" cy="30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228600" y="2002649"/>
            <a:ext cx="12575476" cy="7750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2pPr>
              <a:buFontTx/>
              <a:buChar char="•"/>
            </a:lvl2pPr>
            <a:lvl3pPr marL="1076325" indent="-182562">
              <a:spcBef>
                <a:spcPts val="400"/>
              </a:spcBef>
              <a:buFontTx/>
              <a:buChar char="–"/>
              <a:defRPr sz="1800"/>
            </a:lvl3pPr>
            <a:lvl4pPr marL="1435100" indent="-179387">
              <a:spcBef>
                <a:spcPts val="400"/>
              </a:spcBef>
              <a:buFontTx/>
              <a:buChar char="–"/>
              <a:defRPr sz="1600"/>
            </a:lvl4pPr>
            <a:lvl5pPr marL="1793875" indent="-179388">
              <a:spcBef>
                <a:spcPts val="400"/>
              </a:spcBef>
              <a:buFontTx/>
              <a:buChar char="–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Two</a:t>
            </a:r>
          </a:p>
          <a:p>
            <a:pPr lvl="2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1pPr>
      <a:lvl2pPr indent="2286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2pPr>
      <a:lvl3pPr indent="4572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3pPr>
      <a:lvl4pPr indent="6858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4pPr>
      <a:lvl5pPr indent="9144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5pPr>
      <a:lvl6pPr indent="11430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6pPr>
      <a:lvl7pPr indent="13716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7pPr>
      <a:lvl8pPr indent="16002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8pPr>
      <a:lvl9pPr indent="1828800" defTabSz="1295400">
        <a:defRPr sz="3000" b="1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9pPr>
    </p:titleStyle>
    <p:bodyStyle>
      <a:lvl1pPr marL="271463" indent="-271463" defTabSz="1295400">
        <a:lnSpc>
          <a:spcPct val="119000"/>
        </a:lnSpc>
        <a:spcBef>
          <a:spcPts val="500"/>
        </a:spcBef>
        <a:buSzPct val="100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1pPr>
      <a:lvl2pPr marL="714375" indent="-263525" defTabSz="1295400">
        <a:lnSpc>
          <a:spcPct val="119000"/>
        </a:lnSpc>
        <a:spcBef>
          <a:spcPts val="500"/>
        </a:spcBef>
        <a:buSzPct val="100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2pPr>
      <a:lvl3pPr marL="1116894" indent="-223132" defTabSz="1295400">
        <a:lnSpc>
          <a:spcPct val="119000"/>
        </a:lnSpc>
        <a:spcBef>
          <a:spcPts val="500"/>
        </a:spcBef>
        <a:buSzPct val="100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3pPr>
      <a:lvl4pPr marL="1502370" indent="-246658" defTabSz="1295400">
        <a:lnSpc>
          <a:spcPct val="119000"/>
        </a:lnSpc>
        <a:spcBef>
          <a:spcPts val="500"/>
        </a:spcBef>
        <a:buSzPct val="100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4pPr>
      <a:lvl5pPr marL="1861146" indent="-246658" defTabSz="1295400">
        <a:lnSpc>
          <a:spcPct val="119000"/>
        </a:lnSpc>
        <a:spcBef>
          <a:spcPts val="500"/>
        </a:spcBef>
        <a:buSzPct val="100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5pPr>
      <a:lvl6pPr marL="3236912" indent="-785812" defTabSz="1295400">
        <a:lnSpc>
          <a:spcPct val="119000"/>
        </a:lnSpc>
        <a:spcBef>
          <a:spcPts val="500"/>
        </a:spcBef>
        <a:buSzPct val="171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6pPr>
      <a:lvl7pPr marL="3592512" indent="-785812" defTabSz="1295400">
        <a:lnSpc>
          <a:spcPct val="119000"/>
        </a:lnSpc>
        <a:spcBef>
          <a:spcPts val="500"/>
        </a:spcBef>
        <a:buSzPct val="171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7pPr>
      <a:lvl8pPr marL="3948112" indent="-785812" defTabSz="1295400">
        <a:lnSpc>
          <a:spcPct val="119000"/>
        </a:lnSpc>
        <a:spcBef>
          <a:spcPts val="500"/>
        </a:spcBef>
        <a:buSzPct val="171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8pPr>
      <a:lvl9pPr marL="4303712" indent="-785812" defTabSz="1295400">
        <a:lnSpc>
          <a:spcPct val="119000"/>
        </a:lnSpc>
        <a:spcBef>
          <a:spcPts val="500"/>
        </a:spcBef>
        <a:buSzPct val="171000"/>
        <a:buFont typeface="Wingdings"/>
        <a:buChar char=""/>
        <a:defRPr sz="2200">
          <a:uFill>
            <a:solidFill/>
          </a:uFill>
          <a:latin typeface="+mn-lt"/>
          <a:ea typeface="+mn-ea"/>
          <a:cs typeface="+mn-cs"/>
          <a:sym typeface="Verdana"/>
        </a:defRPr>
      </a:lvl9pPr>
    </p:bodyStyle>
    <p:otherStyle>
      <a:lvl1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1pPr>
      <a:lvl2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2pPr>
      <a:lvl3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3pPr>
      <a:lvl4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4pPr>
      <a:lvl5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5pPr>
      <a:lvl6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6pPr>
      <a:lvl7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7pPr>
      <a:lvl8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8pPr>
      <a:lvl9pPr algn="r" defTabSz="12954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://www.solarorbiter.org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olar Orbiter.jpg"/>
          <p:cNvPicPr/>
          <p:nvPr/>
        </p:nvPicPr>
        <p:blipFill>
          <a:blip r:embed="rId2">
            <a:extLst/>
          </a:blip>
          <a:srcRect t="17967" r="6909" b="2770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8460903" y="3175873"/>
            <a:ext cx="454660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3600" dirty="0" smtClean="0">
                <a:solidFill>
                  <a:srgbClr val="FFFFFF"/>
                </a:solidFill>
              </a:rPr>
              <a:t>Milan </a:t>
            </a:r>
            <a:r>
              <a:rPr sz="3600" dirty="0" smtClean="0">
                <a:solidFill>
                  <a:srgbClr val="FFFFFF"/>
                </a:solidFill>
              </a:rPr>
              <a:t>M</a:t>
            </a:r>
            <a:r>
              <a:rPr lang="fr-FR" sz="3600" dirty="0" err="1" smtClean="0">
                <a:solidFill>
                  <a:srgbClr val="FFFFFF"/>
                </a:solidFill>
              </a:rPr>
              <a:t>aksimovic</a:t>
            </a:r>
            <a:endParaRPr sz="3600" dirty="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lang="fr-FR" sz="2400" dirty="0" smtClean="0">
                <a:solidFill>
                  <a:srgbClr val="FFFFFF"/>
                </a:solidFill>
              </a:rPr>
              <a:t>CNRS &amp; LESIA</a:t>
            </a:r>
          </a:p>
          <a:p>
            <a:pPr lvl="0">
              <a:defRPr sz="1800"/>
            </a:pPr>
            <a:r>
              <a:rPr lang="fr-FR" sz="2400" dirty="0" smtClean="0">
                <a:solidFill>
                  <a:srgbClr val="FFFFFF"/>
                </a:solidFill>
              </a:rPr>
              <a:t>Observatoire de Paris France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41" name="Shape 41"/>
          <p:cNvSpPr/>
          <p:nvPr/>
        </p:nvSpPr>
        <p:spPr>
          <a:xfrm>
            <a:off x="51922" y="990600"/>
            <a:ext cx="12890501" cy="156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400">
                <a:solidFill>
                  <a:srgbClr val="FFFFFF"/>
                </a:solidFill>
              </a:rPr>
              <a:t>Solar Orbiter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Exploring the Sun-Heliosphere Connection</a:t>
            </a:r>
          </a:p>
        </p:txBody>
      </p:sp>
      <p:pic>
        <p:nvPicPr>
          <p:cNvPr id="42" name="ESA-Logo_white_tra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342900"/>
            <a:ext cx="2769937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Nasa-logo_height128px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82427" y="306863"/>
            <a:ext cx="1259286" cy="10796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3622081" y="363541"/>
            <a:ext cx="696825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HELIOS mini-</a:t>
            </a:r>
            <a:r>
              <a:rPr kumimoji="0" lang="fr-FR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kumimoji="0" lang="fr-FR" sz="2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Worksop</a:t>
            </a:r>
            <a:r>
              <a:rPr kumimoji="0" lang="fr-FR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, </a:t>
            </a:r>
            <a:r>
              <a:rPr kumimoji="0" lang="fr-FR" sz="2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Köln</a:t>
            </a:r>
            <a:r>
              <a:rPr kumimoji="0" lang="fr-FR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, </a:t>
            </a:r>
            <a:r>
              <a:rPr kumimoji="0" lang="fr-FR" sz="2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June</a:t>
            </a:r>
            <a:r>
              <a:rPr kumimoji="0" lang="fr-FR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rPr>
              <a:t> 2016</a:t>
            </a:r>
            <a:endParaRPr kumimoji="0" lang="fr-FR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254000" y="1092200"/>
            <a:ext cx="1046480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4800"/>
            </a:lvl1pPr>
          </a:lstStyle>
          <a:p>
            <a:pPr lvl="0">
              <a:defRPr sz="1800"/>
            </a:pPr>
            <a:r>
              <a:rPr sz="4800"/>
              <a:t>July 2017 Launch: Solar Distance</a:t>
            </a:r>
          </a:p>
        </p:txBody>
      </p:sp>
      <p:pic>
        <p:nvPicPr>
          <p:cNvPr id="135" name="Screen Shot 2013-10-22 at 09.13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10" y="1841500"/>
            <a:ext cx="11903890" cy="782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254000" y="1092200"/>
            <a:ext cx="1046480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4800"/>
            </a:lvl1pPr>
          </a:lstStyle>
          <a:p>
            <a:pPr lvl="0">
              <a:defRPr sz="1800"/>
            </a:pPr>
            <a:r>
              <a:rPr sz="4800"/>
              <a:t>July 2017 Launch: Solar Latitude</a:t>
            </a:r>
          </a:p>
        </p:txBody>
      </p:sp>
      <p:pic>
        <p:nvPicPr>
          <p:cNvPr id="138" name="Screen Shot 2013-10-22 at 09.13.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162" y="1813559"/>
            <a:ext cx="11782228" cy="793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254000" y="723900"/>
            <a:ext cx="10528300" cy="749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 dirty="0"/>
              <a:t>Payload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487"/>
            <a:ext cx="12972055" cy="81391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olarOrbiter_Outside_Front.jpg"/>
          <p:cNvPicPr/>
          <p:nvPr/>
        </p:nvPicPr>
        <p:blipFill>
          <a:blip r:embed="rId2">
            <a:extLst/>
          </a:blip>
          <a:srcRect l="21957" t="19381" r="12764" b="22474"/>
          <a:stretch>
            <a:fillRect/>
          </a:stretch>
        </p:blipFill>
        <p:spPr>
          <a:xfrm>
            <a:off x="254000" y="2298700"/>
            <a:ext cx="125349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The Spacecraft</a:t>
            </a:r>
          </a:p>
        </p:txBody>
      </p:sp>
      <p:sp>
        <p:nvSpPr>
          <p:cNvPr id="158" name="Shape 158"/>
          <p:cNvSpPr/>
          <p:nvPr/>
        </p:nvSpPr>
        <p:spPr>
          <a:xfrm>
            <a:off x="8613861" y="4787900"/>
            <a:ext cx="2396023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Tiltable Solar Arrays</a:t>
            </a:r>
          </a:p>
        </p:txBody>
      </p:sp>
      <p:sp>
        <p:nvSpPr>
          <p:cNvPr id="159" name="Shape 159"/>
          <p:cNvSpPr/>
          <p:nvPr/>
        </p:nvSpPr>
        <p:spPr>
          <a:xfrm>
            <a:off x="813110" y="4140200"/>
            <a:ext cx="1975694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200"/>
              <a:t>Heatshield with</a:t>
            </a:r>
            <a:br>
              <a:rPr sz="2200"/>
            </a:br>
            <a:r>
              <a:rPr sz="2200"/>
              <a:t>Aperture Doors</a:t>
            </a:r>
          </a:p>
        </p:txBody>
      </p:sp>
      <p:sp>
        <p:nvSpPr>
          <p:cNvPr id="160" name="Shape 160"/>
          <p:cNvSpPr/>
          <p:nvPr/>
        </p:nvSpPr>
        <p:spPr>
          <a:xfrm flipH="1" flipV="1">
            <a:off x="2576603" y="4875733"/>
            <a:ext cx="649197" cy="458267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 flipV="1">
            <a:off x="8836324" y="5219700"/>
            <a:ext cx="523576" cy="656028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5657645" y="7581900"/>
            <a:ext cx="225673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High-Gain Antenna</a:t>
            </a:r>
          </a:p>
        </p:txBody>
      </p:sp>
      <p:sp>
        <p:nvSpPr>
          <p:cNvPr id="163" name="Shape 163"/>
          <p:cNvSpPr/>
          <p:nvPr/>
        </p:nvSpPr>
        <p:spPr>
          <a:xfrm>
            <a:off x="4593431" y="3213100"/>
            <a:ext cx="1851683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RPW Antennae</a:t>
            </a:r>
          </a:p>
        </p:txBody>
      </p:sp>
      <p:sp>
        <p:nvSpPr>
          <p:cNvPr id="164" name="Shape 164"/>
          <p:cNvSpPr/>
          <p:nvPr/>
        </p:nvSpPr>
        <p:spPr>
          <a:xfrm flipV="1">
            <a:off x="4410228" y="3683000"/>
            <a:ext cx="669773" cy="44098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 flipV="1">
            <a:off x="4536277" y="3683000"/>
            <a:ext cx="543725" cy="983595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 flipH="1" flipV="1">
            <a:off x="5080002" y="3683000"/>
            <a:ext cx="25398" cy="89818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6079139" y="4185194"/>
            <a:ext cx="2115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Instrument Boom</a:t>
            </a:r>
          </a:p>
        </p:txBody>
      </p:sp>
      <p:sp>
        <p:nvSpPr>
          <p:cNvPr id="168" name="Shape 168"/>
          <p:cNvSpPr/>
          <p:nvPr/>
        </p:nvSpPr>
        <p:spPr>
          <a:xfrm flipV="1">
            <a:off x="5870023" y="4602839"/>
            <a:ext cx="983456" cy="564053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olarOrbiter_Inside_annotated_noSTEIN-eps-converted-to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59" y="1270000"/>
            <a:ext cx="13094560" cy="883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Payload Accommodation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60600"/>
            <a:ext cx="13018926" cy="749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5973" y="8763282"/>
            <a:ext cx="67310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Screen shot 2011-05-05 at 14.14.31 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700" y="10242047"/>
            <a:ext cx="8775701" cy="217855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254000" y="1092200"/>
            <a:ext cx="105283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algn="l">
              <a:defRPr sz="4800"/>
            </a:lvl1pPr>
          </a:lstStyle>
          <a:p>
            <a:pPr lvl="0">
              <a:defRPr sz="1800"/>
            </a:pPr>
            <a:r>
              <a:rPr sz="4400" dirty="0" smtClean="0"/>
              <a:t>Synergies</a:t>
            </a:r>
            <a:r>
              <a:rPr lang="fr-FR" sz="4400" dirty="0" smtClean="0"/>
              <a:t> </a:t>
            </a:r>
            <a:r>
              <a:rPr lang="fr-FR" sz="4400" dirty="0" err="1" smtClean="0"/>
              <a:t>with</a:t>
            </a:r>
            <a:r>
              <a:rPr lang="fr-FR" sz="4400" dirty="0" smtClean="0"/>
              <a:t> Solar Probe Plus</a:t>
            </a:r>
            <a:endParaRPr sz="4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97" y="142942"/>
            <a:ext cx="3960440" cy="325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 bwMode="auto">
          <a:xfrm>
            <a:off x="32658" y="1489166"/>
            <a:ext cx="12972142" cy="826443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encke_hi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7502" y="1550126"/>
            <a:ext cx="8086842" cy="80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41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254000" y="965200"/>
            <a:ext cx="10528300" cy="1384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 dirty="0"/>
              <a:t>Synergy between Solar Orbiter and other Observatories</a:t>
            </a:r>
          </a:p>
        </p:txBody>
      </p:sp>
      <p:pic>
        <p:nvPicPr>
          <p:cNvPr id="354" name="droppedImag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3886" y="3004457"/>
            <a:ext cx="7355114" cy="642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070"/>
            <a:ext cx="13004800" cy="98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3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Nasa-logo_height128px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266700" y="5251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412" name="Shape 412"/>
          <p:cNvSpPr/>
          <p:nvPr/>
        </p:nvSpPr>
        <p:spPr>
          <a:xfrm rot="4560000">
            <a:off x="3961269" y="24225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413" name="Shape 413"/>
          <p:cNvSpPr/>
          <p:nvPr/>
        </p:nvSpPr>
        <p:spPr>
          <a:xfrm rot="5760000">
            <a:off x="5249334" y="86371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-82409" y="44929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415" name="Shape 415"/>
          <p:cNvSpPr/>
          <p:nvPr/>
        </p:nvSpPr>
        <p:spPr>
          <a:xfrm>
            <a:off x="1908668" y="22447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416" name="Shape 416"/>
          <p:cNvSpPr/>
          <p:nvPr/>
        </p:nvSpPr>
        <p:spPr>
          <a:xfrm>
            <a:off x="2933417" y="90514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grpSp>
        <p:nvGrpSpPr>
          <p:cNvPr id="419" name="Group 419"/>
          <p:cNvGrpSpPr/>
          <p:nvPr/>
        </p:nvGrpSpPr>
        <p:grpSpPr>
          <a:xfrm>
            <a:off x="-1864226" y="-102282"/>
            <a:ext cx="14957926" cy="9893983"/>
            <a:chOff x="0" y="0"/>
            <a:chExt cx="14957925" cy="9893981"/>
          </a:xfrm>
        </p:grpSpPr>
        <p:pic>
          <p:nvPicPr>
            <p:cNvPr id="417" name="image.png"/>
            <p:cNvPicPr/>
            <p:nvPr/>
          </p:nvPicPr>
          <p:blipFill>
            <a:blip r:embed="rId7">
              <a:extLst/>
            </a:blip>
            <a:srcRect r="18095" b="20255"/>
            <a:stretch>
              <a:fillRect/>
            </a:stretch>
          </p:blipFill>
          <p:spPr>
            <a:xfrm>
              <a:off x="1851524" y="1791945"/>
              <a:ext cx="13106401" cy="810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SO_sc_Aug2012_cropped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9795886">
              <a:off x="866419" y="1420440"/>
              <a:ext cx="7112001" cy="536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" name="Shape 420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sp>
        <p:nvSpPr>
          <p:cNvPr id="421" name="Shape 421"/>
          <p:cNvSpPr/>
          <p:nvPr/>
        </p:nvSpPr>
        <p:spPr>
          <a:xfrm>
            <a:off x="5054615" y="1790700"/>
            <a:ext cx="7848601" cy="7848600"/>
          </a:xfrm>
          <a:prstGeom prst="roundRect">
            <a:avLst>
              <a:gd name="adj" fmla="val 2427"/>
            </a:avLst>
          </a:prstGeom>
          <a:solidFill>
            <a:srgbClr val="FFFFFF">
              <a:alpha val="31000"/>
            </a:srgbClr>
          </a:solidFill>
          <a:ln w="12700"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pic>
        <p:nvPicPr>
          <p:cNvPr id="422" name="2017_case2_late_starting_Mar2020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270500" y="2006600"/>
            <a:ext cx="7404100" cy="7404100"/>
          </a:xfrm>
          <a:prstGeom prst="rect">
            <a:avLst/>
          </a:prstGeom>
        </p:spPr>
      </p:pic>
      <p:sp>
        <p:nvSpPr>
          <p:cNvPr id="423" name="Shape 423"/>
          <p:cNvSpPr/>
          <p:nvPr/>
        </p:nvSpPr>
        <p:spPr>
          <a:xfrm>
            <a:off x="7442200" y="8947150"/>
            <a:ext cx="30607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Courtesy W. Thompson</a:t>
            </a:r>
          </a:p>
        </p:txBody>
      </p:sp>
      <p:sp>
        <p:nvSpPr>
          <p:cNvPr id="424" name="Shape 424"/>
          <p:cNvSpPr/>
          <p:nvPr/>
        </p:nvSpPr>
        <p:spPr>
          <a:xfrm>
            <a:off x="457200" y="8420100"/>
            <a:ext cx="433209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000000"/>
              </a:buClr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  <a:hlinkClick r:id="rId1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hlinkClick r:id="rId10"/>
              </a:rPr>
              <a:t>www.solarorbiter.org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33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444500" y="2070100"/>
            <a:ext cx="7708900" cy="3898900"/>
          </a:xfrm>
          <a:prstGeom prst="rect">
            <a:avLst/>
          </a:prstGeom>
        </p:spPr>
        <p:txBody>
          <a:bodyPr/>
          <a:lstStyle/>
          <a:p>
            <a:pPr marL="0" marR="26158" lvl="0" indent="0" defTabSz="914400">
              <a:spcBef>
                <a:spcPts val="700"/>
              </a:spcBef>
              <a:buSzTx/>
              <a:buNone/>
              <a:defRPr sz="1800">
                <a:uFillTx/>
              </a:defRPr>
            </a:pPr>
            <a:r>
              <a:rPr sz="2800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Solar Orbiter</a:t>
            </a:r>
          </a:p>
          <a:p>
            <a:pPr marL="345498" marR="26158" lvl="0" indent="-345498" defTabSz="914400">
              <a:spcBef>
                <a:spcPts val="700"/>
              </a:spcBef>
              <a:buFontTx/>
              <a:buChar char="•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First medium-class mission of ESA’s Cosmic Vision 2015-2025 </a:t>
            </a:r>
            <a:r>
              <a:rPr sz="28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programme</a:t>
            </a:r>
            <a:r>
              <a:rPr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implemented jointly with </a:t>
            </a:r>
            <a:r>
              <a:rPr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NASA</a:t>
            </a:r>
            <a:r>
              <a:rPr lang="fr-FR"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lang="fr-FR" sz="2800" dirty="0" err="1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Launch</a:t>
            </a:r>
            <a:r>
              <a:rPr lang="fr-FR"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date : </a:t>
            </a:r>
            <a:r>
              <a:rPr lang="fr-FR" sz="2800" dirty="0" err="1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Oct</a:t>
            </a:r>
            <a:r>
              <a:rPr lang="fr-FR"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2018</a:t>
            </a:r>
            <a:endParaRPr sz="3000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45498" marR="26158" lvl="0" indent="-345498" defTabSz="914400">
              <a:spcBef>
                <a:spcPts val="700"/>
              </a:spcBef>
              <a:buFontTx/>
              <a:buChar char="•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Dedicated payload of 10 remote-sensing and in-situ instruments measuring from the photosphere into the solar wind</a:t>
            </a:r>
          </a:p>
        </p:txBody>
      </p:sp>
      <p:pic>
        <p:nvPicPr>
          <p:cNvPr id="48" name="Figure-10-ulysses-orbi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8323" y="2171700"/>
            <a:ext cx="3175001" cy="2241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Solar Orbiter.jpg"/>
          <p:cNvPicPr/>
          <p:nvPr/>
        </p:nvPicPr>
        <p:blipFill>
          <a:blip r:embed="rId5">
            <a:extLst/>
          </a:blip>
          <a:srcRect t="17967" r="6909" b="27706"/>
          <a:stretch>
            <a:fillRect/>
          </a:stretch>
        </p:blipFill>
        <p:spPr>
          <a:xfrm>
            <a:off x="7632700" y="7162800"/>
            <a:ext cx="3175000" cy="238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.pdf"/>
          <p:cNvPicPr/>
          <p:nvPr/>
        </p:nvPicPr>
        <p:blipFill>
          <a:blip r:embed="rId6">
            <a:extLst/>
          </a:blip>
          <a:srcRect l="371" t="16949" r="187" b="2401"/>
          <a:stretch>
            <a:fillRect/>
          </a:stretch>
        </p:blipFill>
        <p:spPr>
          <a:xfrm>
            <a:off x="8751121" y="4597400"/>
            <a:ext cx="2950038" cy="2387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sp>
        <p:nvSpPr>
          <p:cNvPr id="52" name="Shape 52"/>
          <p:cNvSpPr/>
          <p:nvPr/>
        </p:nvSpPr>
        <p:spPr>
          <a:xfrm>
            <a:off x="11442700" y="3860800"/>
            <a:ext cx="1233984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000000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Ulysses</a:t>
            </a:r>
          </a:p>
        </p:txBody>
      </p:sp>
      <p:sp>
        <p:nvSpPr>
          <p:cNvPr id="53" name="Shape 53"/>
          <p:cNvSpPr/>
          <p:nvPr/>
        </p:nvSpPr>
        <p:spPr>
          <a:xfrm>
            <a:off x="10566400" y="6477000"/>
            <a:ext cx="1006128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000000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SOHO</a:t>
            </a:r>
          </a:p>
        </p:txBody>
      </p:sp>
      <p:sp>
        <p:nvSpPr>
          <p:cNvPr id="54" name="Shape 54"/>
          <p:cNvSpPr/>
          <p:nvPr/>
        </p:nvSpPr>
        <p:spPr>
          <a:xfrm>
            <a:off x="8191500" y="7277100"/>
            <a:ext cx="2061468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000000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Solar Orbiter</a:t>
            </a:r>
          </a:p>
        </p:txBody>
      </p:sp>
      <p:sp>
        <p:nvSpPr>
          <p:cNvPr id="55" name="Shape 55"/>
          <p:cNvSpPr/>
          <p:nvPr/>
        </p:nvSpPr>
        <p:spPr>
          <a:xfrm>
            <a:off x="444500" y="6101080"/>
            <a:ext cx="6949077" cy="344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/>
          <a:p>
            <a:pPr marR="26158" lvl="0" algn="l" defTabSz="914400">
              <a:lnSpc>
                <a:spcPct val="119000"/>
              </a:lnSpc>
              <a:spcBef>
                <a:spcPts val="700"/>
              </a:spcBef>
              <a:buClr>
                <a:srgbClr val="000000"/>
              </a:buClr>
              <a:buFont typeface="Wingdings"/>
              <a:defRPr sz="1800"/>
            </a:pPr>
            <a:r>
              <a:rPr sz="2800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Talk Outline</a:t>
            </a:r>
          </a:p>
          <a:p>
            <a:pPr marL="345498" marR="26158" indent="-345498" algn="l" defTabSz="914400">
              <a:lnSpc>
                <a:spcPct val="119000"/>
              </a:lnSpc>
              <a:spcBef>
                <a:spcPts val="700"/>
              </a:spcBef>
              <a:buSzPct val="100000"/>
              <a:buFontTx/>
              <a:buChar char="•"/>
              <a:defRPr sz="1800"/>
            </a:pPr>
            <a:r>
              <a:rPr lang="fr-FR"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Science </a:t>
            </a:r>
            <a:r>
              <a:rPr lang="fr-FR"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Objectives and </a:t>
            </a:r>
            <a:r>
              <a:rPr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Mission </a:t>
            </a:r>
            <a:r>
              <a:rPr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Overview</a:t>
            </a:r>
          </a:p>
          <a:p>
            <a:pPr marL="345498" marR="26158" lvl="0" indent="-345498" algn="l" defTabSz="914400">
              <a:lnSpc>
                <a:spcPct val="119000"/>
              </a:lnSpc>
              <a:spcBef>
                <a:spcPts val="700"/>
              </a:spcBef>
              <a:buSzPct val="100000"/>
              <a:buChar char="•"/>
              <a:defRPr sz="1800"/>
            </a:pPr>
            <a:r>
              <a:rPr sz="28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Spacecraft &amp; Payload</a:t>
            </a:r>
          </a:p>
          <a:p>
            <a:pPr marL="345498" marR="26158" lvl="0" indent="-345498" algn="l" defTabSz="914400">
              <a:lnSpc>
                <a:spcPct val="119000"/>
              </a:lnSpc>
              <a:spcBef>
                <a:spcPts val="700"/>
              </a:spcBef>
              <a:buSzPct val="100000"/>
              <a:buChar char="•"/>
              <a:defRPr sz="1800"/>
            </a:pPr>
            <a:r>
              <a:rPr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Science Synergies</a:t>
            </a:r>
            <a:endParaRPr lang="fr-FR" sz="2800" dirty="0" smtClean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45498" marR="26158" lvl="0" indent="-345498" algn="l" defTabSz="914400">
              <a:lnSpc>
                <a:spcPct val="119000"/>
              </a:lnSpc>
              <a:spcBef>
                <a:spcPts val="700"/>
              </a:spcBef>
              <a:buSzPct val="100000"/>
              <a:buChar char="•"/>
              <a:defRPr sz="1800"/>
            </a:pPr>
            <a:r>
              <a:rPr lang="fr-FR" sz="2800" dirty="0" err="1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Brief</a:t>
            </a:r>
            <a:r>
              <a:rPr lang="fr-FR" sz="2800" dirty="0" smtClean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description of the RPW instrument</a:t>
            </a:r>
            <a:endParaRPr sz="2800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" y="639390"/>
            <a:ext cx="12923520" cy="882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97" y="7642579"/>
            <a:ext cx="986648" cy="184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" y="31904"/>
            <a:ext cx="2977035" cy="12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73" y="1858269"/>
            <a:ext cx="10445024" cy="73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127000" y="3773734"/>
            <a:ext cx="12115800" cy="4381501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688828" marR="53828" lvl="0" indent="-635000" algn="l">
              <a:spcBef>
                <a:spcPts val="1800"/>
              </a:spcBef>
              <a:buSzPct val="125000"/>
              <a:buFont typeface="Zapf Dingbats"/>
              <a:buChar char="➡"/>
              <a:tabLst>
                <a:tab pos="50800" algn="l"/>
                <a:tab pos="508000" algn="l"/>
                <a:tab pos="952500" algn="l"/>
                <a:tab pos="1422400" algn="l"/>
                <a:tab pos="1879600" algn="l"/>
                <a:tab pos="2324100" algn="l"/>
                <a:tab pos="2794000" algn="l"/>
                <a:tab pos="3251200" algn="l"/>
                <a:tab pos="3708400" algn="l"/>
                <a:tab pos="4178300" algn="l"/>
                <a:tab pos="4622800" algn="l"/>
                <a:tab pos="5080000" algn="l"/>
                <a:tab pos="5524500" algn="l"/>
                <a:tab pos="5994400" algn="l"/>
                <a:tab pos="6451600" algn="l"/>
                <a:tab pos="6896100" algn="l"/>
                <a:tab pos="7366000" algn="l"/>
                <a:tab pos="7823200" algn="l"/>
                <a:tab pos="8267700" algn="l"/>
                <a:tab pos="8737600" algn="l"/>
                <a:tab pos="9194800" algn="l"/>
                <a:tab pos="10452100" algn="l"/>
              </a:tabLst>
              <a:defRPr sz="1800"/>
            </a:pPr>
            <a:r>
              <a:rPr sz="3600"/>
              <a:t>What drives the solar wind and where does the coronal magnetic field originate from?</a:t>
            </a:r>
          </a:p>
          <a:p>
            <a:pPr marL="688828" marR="53828" lvl="0" indent="-635000" algn="l">
              <a:spcBef>
                <a:spcPts val="1800"/>
              </a:spcBef>
              <a:buSzPct val="125000"/>
              <a:buFont typeface="Zapf Dingbats"/>
              <a:buChar char="➡"/>
              <a:tabLst>
                <a:tab pos="50800" algn="l"/>
                <a:tab pos="508000" algn="l"/>
                <a:tab pos="952500" algn="l"/>
                <a:tab pos="1422400" algn="l"/>
                <a:tab pos="1879600" algn="l"/>
                <a:tab pos="2324100" algn="l"/>
                <a:tab pos="2794000" algn="l"/>
                <a:tab pos="3251200" algn="l"/>
                <a:tab pos="3708400" algn="l"/>
                <a:tab pos="4178300" algn="l"/>
                <a:tab pos="4622800" algn="l"/>
                <a:tab pos="5080000" algn="l"/>
                <a:tab pos="5524500" algn="l"/>
                <a:tab pos="5994400" algn="l"/>
                <a:tab pos="6451600" algn="l"/>
                <a:tab pos="6896100" algn="l"/>
                <a:tab pos="7366000" algn="l"/>
                <a:tab pos="7823200" algn="l"/>
                <a:tab pos="8267700" algn="l"/>
                <a:tab pos="8737600" algn="l"/>
                <a:tab pos="9194800" algn="l"/>
                <a:tab pos="10452100" algn="l"/>
              </a:tabLst>
              <a:defRPr sz="1800"/>
            </a:pPr>
            <a:r>
              <a:rPr sz="3600"/>
              <a:t>How do solar transients drive heliospheric variability?</a:t>
            </a:r>
          </a:p>
          <a:p>
            <a:pPr marL="688828" marR="53828" lvl="0" indent="-635000" algn="l">
              <a:spcBef>
                <a:spcPts val="1800"/>
              </a:spcBef>
              <a:buSzPct val="125000"/>
              <a:buFont typeface="Zapf Dingbats"/>
              <a:buChar char="➡"/>
              <a:tabLst>
                <a:tab pos="50800" algn="l"/>
                <a:tab pos="508000" algn="l"/>
                <a:tab pos="952500" algn="l"/>
                <a:tab pos="1422400" algn="l"/>
                <a:tab pos="1879600" algn="l"/>
                <a:tab pos="2324100" algn="l"/>
                <a:tab pos="2794000" algn="l"/>
                <a:tab pos="3251200" algn="l"/>
                <a:tab pos="3708400" algn="l"/>
                <a:tab pos="4178300" algn="l"/>
                <a:tab pos="4622800" algn="l"/>
                <a:tab pos="5080000" algn="l"/>
                <a:tab pos="5524500" algn="l"/>
                <a:tab pos="5994400" algn="l"/>
                <a:tab pos="6451600" algn="l"/>
                <a:tab pos="6896100" algn="l"/>
                <a:tab pos="7366000" algn="l"/>
                <a:tab pos="7823200" algn="l"/>
                <a:tab pos="8267700" algn="l"/>
                <a:tab pos="8737600" algn="l"/>
                <a:tab pos="9194800" algn="l"/>
                <a:tab pos="10452100" algn="l"/>
              </a:tabLst>
              <a:defRPr sz="1800"/>
            </a:pPr>
            <a:r>
              <a:rPr sz="3600"/>
              <a:t>How do solar eruptions produce energetic particle radiation that fills the heliosphere?</a:t>
            </a:r>
          </a:p>
          <a:p>
            <a:pPr marL="688828" marR="53828" lvl="0" indent="-635000" algn="l">
              <a:spcBef>
                <a:spcPts val="1800"/>
              </a:spcBef>
              <a:buSzPct val="125000"/>
              <a:buFont typeface="Zapf Dingbats"/>
              <a:buChar char="➡"/>
              <a:tabLst>
                <a:tab pos="50800" algn="l"/>
                <a:tab pos="508000" algn="l"/>
                <a:tab pos="952500" algn="l"/>
                <a:tab pos="1422400" algn="l"/>
                <a:tab pos="1879600" algn="l"/>
                <a:tab pos="2324100" algn="l"/>
                <a:tab pos="2794000" algn="l"/>
                <a:tab pos="3251200" algn="l"/>
                <a:tab pos="3708400" algn="l"/>
                <a:tab pos="4178300" algn="l"/>
                <a:tab pos="4622800" algn="l"/>
                <a:tab pos="5080000" algn="l"/>
                <a:tab pos="5524500" algn="l"/>
                <a:tab pos="5994400" algn="l"/>
                <a:tab pos="6451600" algn="l"/>
                <a:tab pos="6896100" algn="l"/>
                <a:tab pos="7366000" algn="l"/>
                <a:tab pos="7823200" algn="l"/>
                <a:tab pos="8267700" algn="l"/>
                <a:tab pos="8737600" algn="l"/>
                <a:tab pos="9194800" algn="l"/>
                <a:tab pos="10452100" algn="l"/>
              </a:tabLst>
              <a:defRPr sz="1800"/>
            </a:pPr>
            <a:r>
              <a:rPr sz="3600"/>
              <a:t>How does the solar dynamo work and drive connections between the Sun and the heliosphere?</a:t>
            </a:r>
          </a:p>
        </p:txBody>
      </p:sp>
      <p:sp>
        <p:nvSpPr>
          <p:cNvPr id="192" name="Shape 192"/>
          <p:cNvSpPr/>
          <p:nvPr/>
        </p:nvSpPr>
        <p:spPr>
          <a:xfrm>
            <a:off x="177800" y="1201278"/>
            <a:ext cx="10655300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7202" marR="37202" lvl="0" algn="l">
              <a:buClr>
                <a:srgbClr val="FFD479"/>
              </a:buClr>
              <a:buFont typeface="Helvetica"/>
              <a:defRPr sz="1800"/>
            </a:pPr>
            <a:r>
              <a:rPr sz="4800" dirty="0">
                <a:uFill>
                  <a:solidFill/>
                </a:uFill>
              </a:rPr>
              <a:t>Solar Orbiter Science Focus:</a:t>
            </a:r>
          </a:p>
          <a:p>
            <a:pPr marL="37202" marR="37202" lvl="0" algn="l">
              <a:buClr>
                <a:srgbClr val="FFD479"/>
              </a:buClr>
              <a:buFont typeface="Helvetica"/>
              <a:defRPr sz="1800"/>
            </a:pPr>
            <a:r>
              <a:rPr sz="3600" dirty="0">
                <a:uFill>
                  <a:solidFill/>
                </a:uFill>
              </a:rPr>
              <a:t>How does the Sun create and control the </a:t>
            </a:r>
            <a:r>
              <a:rPr sz="3600" dirty="0" err="1">
                <a:uFill>
                  <a:solidFill/>
                </a:uFill>
              </a:rPr>
              <a:t>Heliosphere</a:t>
            </a:r>
            <a:r>
              <a:rPr sz="3600" dirty="0">
                <a:uFill>
                  <a:solidFill/>
                </a:uFill>
              </a:rPr>
              <a:t> – and why does solar activity change with time ?</a:t>
            </a:r>
          </a:p>
        </p:txBody>
      </p:sp>
    </p:spTree>
    <p:extLst>
      <p:ext uri="{BB962C8B-B14F-4D97-AF65-F5344CB8AC3E}">
        <p14:creationId xmlns:p14="http://schemas.microsoft.com/office/powerpoint/2010/main" val="2664769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48" y="1985555"/>
            <a:ext cx="10698191" cy="77680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064" y="890037"/>
            <a:ext cx="61150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25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266700" y="5251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 rot="4560000">
            <a:off x="3961269" y="24225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 rot="5760000">
            <a:off x="5249334" y="86371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-82409" y="44929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63" name="Shape 63"/>
          <p:cNvSpPr/>
          <p:nvPr/>
        </p:nvSpPr>
        <p:spPr>
          <a:xfrm>
            <a:off x="1908668" y="22447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64" name="Shape 64"/>
          <p:cNvSpPr/>
          <p:nvPr/>
        </p:nvSpPr>
        <p:spPr>
          <a:xfrm>
            <a:off x="2933417" y="90514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-1864226" y="-102282"/>
            <a:ext cx="14957926" cy="9893983"/>
            <a:chOff x="0" y="0"/>
            <a:chExt cx="14957925" cy="9893981"/>
          </a:xfrm>
        </p:grpSpPr>
        <p:pic>
          <p:nvPicPr>
            <p:cNvPr id="65" name="image.png"/>
            <p:cNvPicPr/>
            <p:nvPr/>
          </p:nvPicPr>
          <p:blipFill>
            <a:blip r:embed="rId4">
              <a:extLst/>
            </a:blip>
            <a:srcRect r="18095" b="20255"/>
            <a:stretch>
              <a:fillRect/>
            </a:stretch>
          </p:blipFill>
          <p:spPr>
            <a:xfrm>
              <a:off x="1851524" y="1791945"/>
              <a:ext cx="13106401" cy="810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SO_sc_Aug2012_cropped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795886">
              <a:off x="866419" y="1420440"/>
              <a:ext cx="7112001" cy="536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" name="Shape 68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7620000" y="2743200"/>
            <a:ext cx="5311704" cy="6477000"/>
            <a:chOff x="0" y="0"/>
            <a:chExt cx="5311703" cy="6477000"/>
          </a:xfrm>
        </p:grpSpPr>
        <p:sp>
          <p:nvSpPr>
            <p:cNvPr id="69" name="Shape 69"/>
            <p:cNvSpPr/>
            <p:nvPr/>
          </p:nvSpPr>
          <p:spPr>
            <a:xfrm>
              <a:off x="0" y="0"/>
              <a:ext cx="5257800" cy="6477000"/>
            </a:xfrm>
            <a:prstGeom prst="roundRect">
              <a:avLst>
                <a:gd name="adj" fmla="val 3623"/>
              </a:avLst>
            </a:prstGeom>
            <a:solidFill>
              <a:srgbClr val="FFFFFF">
                <a:alpha val="3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lvl="0" algn="l"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Verdana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53903" y="39087"/>
              <a:ext cx="5257801" cy="3178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57725" marR="57725" lvl="0" algn="l" defTabSz="1295400">
                <a:spcBef>
                  <a:spcPts val="16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8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The Spacecraft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Three-axis stabilized spacecraft, Sun pointing</a:t>
              </a:r>
            </a:p>
            <a:p>
              <a:pPr marL="311725" marR="57725" lvl="0" indent="-254000" algn="l" defTabSz="1295400">
                <a:spcBef>
                  <a:spcPts val="1200"/>
                </a:spcBef>
                <a:buClr>
                  <a:srgbClr val="FEF400"/>
                </a:buClr>
                <a:buSzPct val="125000"/>
                <a:buFont typeface="Gill Sans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Closest Sun encounter:</a:t>
              </a:r>
              <a:b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0.28 AU</a:t>
              </a:r>
            </a:p>
            <a:p>
              <a:pPr marL="311725" marR="57725" lvl="0" indent="-254000" algn="l" defTabSz="1295400">
                <a:spcBef>
                  <a:spcPts val="1200"/>
                </a:spcBef>
                <a:buClr>
                  <a:srgbClr val="FEF400"/>
                </a:buClr>
                <a:buSzPct val="125000"/>
                <a:buFont typeface="Gill Sans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Heat shield to protect spacecraft and payload</a:t>
              </a:r>
            </a:p>
          </p:txBody>
        </p:sp>
      </p:grpSp>
      <p:pic>
        <p:nvPicPr>
          <p:cNvPr id="72" name="thermal_map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0739" y="6029086"/>
            <a:ext cx="6708980" cy="374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266700" y="5251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 rot="4560000">
            <a:off x="3961269" y="24225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 rot="5760000">
            <a:off x="5249334" y="86371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-82409" y="44929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80" name="Shape 80"/>
          <p:cNvSpPr/>
          <p:nvPr/>
        </p:nvSpPr>
        <p:spPr>
          <a:xfrm>
            <a:off x="1908668" y="22447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81" name="Shape 81"/>
          <p:cNvSpPr/>
          <p:nvPr/>
        </p:nvSpPr>
        <p:spPr>
          <a:xfrm>
            <a:off x="2933417" y="90514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-1864226" y="-102282"/>
            <a:ext cx="14957926" cy="9893983"/>
            <a:chOff x="0" y="0"/>
            <a:chExt cx="14957925" cy="9893981"/>
          </a:xfrm>
        </p:grpSpPr>
        <p:pic>
          <p:nvPicPr>
            <p:cNvPr id="82" name="image.png"/>
            <p:cNvPicPr/>
            <p:nvPr/>
          </p:nvPicPr>
          <p:blipFill>
            <a:blip r:embed="rId4">
              <a:extLst/>
            </a:blip>
            <a:srcRect r="18095" b="20255"/>
            <a:stretch>
              <a:fillRect/>
            </a:stretch>
          </p:blipFill>
          <p:spPr>
            <a:xfrm>
              <a:off x="1851524" y="1791945"/>
              <a:ext cx="13106401" cy="810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SO_sc_Aug2012_cropped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795886">
              <a:off x="866419" y="1420440"/>
              <a:ext cx="7112001" cy="536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" name="Shape 85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grpSp>
        <p:nvGrpSpPr>
          <p:cNvPr id="88" name="Group 88"/>
          <p:cNvGrpSpPr/>
          <p:nvPr/>
        </p:nvGrpSpPr>
        <p:grpSpPr>
          <a:xfrm>
            <a:off x="7620000" y="2743200"/>
            <a:ext cx="5311704" cy="6477000"/>
            <a:chOff x="0" y="0"/>
            <a:chExt cx="5311703" cy="6477000"/>
          </a:xfrm>
        </p:grpSpPr>
        <p:sp>
          <p:nvSpPr>
            <p:cNvPr id="86" name="Shape 86"/>
            <p:cNvSpPr/>
            <p:nvPr/>
          </p:nvSpPr>
          <p:spPr>
            <a:xfrm>
              <a:off x="0" y="0"/>
              <a:ext cx="5257800" cy="6477000"/>
            </a:xfrm>
            <a:prstGeom prst="roundRect">
              <a:avLst>
                <a:gd name="adj" fmla="val 3623"/>
              </a:avLst>
            </a:prstGeom>
            <a:solidFill>
              <a:srgbClr val="FFFFFF">
                <a:alpha val="3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lvl="0" algn="l"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Verdana"/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03" y="39087"/>
              <a:ext cx="5257801" cy="584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57725" marR="57725" lvl="0" algn="l" defTabSz="1295400">
                <a:spcBef>
                  <a:spcPts val="16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8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The Spacecraft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Three-axis stabilized spacecraft, Sun pointing</a:t>
              </a:r>
            </a:p>
            <a:p>
              <a:pPr marL="311725" marR="57725" lvl="0" indent="-254000" algn="l" defTabSz="1295400">
                <a:spcBef>
                  <a:spcPts val="1200"/>
                </a:spcBef>
                <a:buClr>
                  <a:srgbClr val="FEF400"/>
                </a:buClr>
                <a:buSzPct val="125000"/>
                <a:buFont typeface="Gill Sans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Closest Sun encounter:</a:t>
              </a:r>
              <a:b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0.28 AU</a:t>
              </a:r>
            </a:p>
            <a:p>
              <a:pPr marL="311725" marR="57725" lvl="0" indent="-254000" algn="l" defTabSz="1295400">
                <a:spcBef>
                  <a:spcPts val="1200"/>
                </a:spcBef>
                <a:buClr>
                  <a:srgbClr val="FEF400"/>
                </a:buClr>
                <a:buSzPct val="125000"/>
                <a:buFont typeface="Gill Sans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Heat shield to protect spacecraft and payload</a:t>
              </a:r>
            </a:p>
            <a:p>
              <a:pPr marL="400050" lvl="0" indent="-400050" algn="l" defTabSz="914400">
                <a:lnSpc>
                  <a:spcPct val="90000"/>
                </a:lnSpc>
                <a:spcBef>
                  <a:spcPts val="1600"/>
                </a:spcBef>
                <a:buClr>
                  <a:srgbClr val="F5D328"/>
                </a:buClr>
                <a:buSzPct val="171000"/>
                <a:buFont typeface="Helvetica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Overall mass:  ~ 1800 kg </a:t>
              </a:r>
              <a:b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Maximum power demand:</a:t>
              </a:r>
              <a:b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~ 1100W</a:t>
              </a:r>
            </a:p>
            <a:p>
              <a:pPr marL="400050" lvl="0" indent="-400050" algn="l" defTabSz="914400">
                <a:lnSpc>
                  <a:spcPct val="90000"/>
                </a:lnSpc>
                <a:spcBef>
                  <a:spcPts val="1600"/>
                </a:spcBef>
                <a:buClr>
                  <a:srgbClr val="F5D328"/>
                </a:buClr>
                <a:buSzPct val="171000"/>
                <a:buFont typeface="Helvetica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Re-use of BepiColombo unit designs and technology</a:t>
              </a:r>
            </a:p>
            <a:p>
              <a:pPr marL="400050" lvl="0" indent="-400050" algn="l" defTabSz="914400">
                <a:lnSpc>
                  <a:spcPct val="90000"/>
                </a:lnSpc>
                <a:spcBef>
                  <a:spcPts val="1600"/>
                </a:spcBef>
                <a:buClr>
                  <a:srgbClr val="F5D328"/>
                </a:buClr>
                <a:buSzPct val="171000"/>
                <a:buFont typeface="Helvetica"/>
                <a:buChar char="•"/>
                <a:defRPr sz="1800"/>
              </a:pPr>
              <a:r>
                <a:rPr sz="24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NASA-provided launch vehicle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266700" y="5251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 rot="4560000">
            <a:off x="3961269" y="24225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 rot="5760000">
            <a:off x="5249334" y="86371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-82409" y="44929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96" name="Shape 96"/>
          <p:cNvSpPr/>
          <p:nvPr/>
        </p:nvSpPr>
        <p:spPr>
          <a:xfrm>
            <a:off x="1908668" y="22447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97" name="Shape 97"/>
          <p:cNvSpPr/>
          <p:nvPr/>
        </p:nvSpPr>
        <p:spPr>
          <a:xfrm>
            <a:off x="2933417" y="90514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-1864226" y="-102282"/>
            <a:ext cx="14957926" cy="9893983"/>
            <a:chOff x="0" y="0"/>
            <a:chExt cx="14957925" cy="9893981"/>
          </a:xfrm>
        </p:grpSpPr>
        <p:pic>
          <p:nvPicPr>
            <p:cNvPr id="98" name="image.png"/>
            <p:cNvPicPr/>
            <p:nvPr/>
          </p:nvPicPr>
          <p:blipFill>
            <a:blip r:embed="rId4">
              <a:extLst/>
            </a:blip>
            <a:srcRect r="18095" b="20255"/>
            <a:stretch>
              <a:fillRect/>
            </a:stretch>
          </p:blipFill>
          <p:spPr>
            <a:xfrm>
              <a:off x="1851524" y="1791945"/>
              <a:ext cx="13106401" cy="810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SO_sc_Aug2012_cropped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795886">
              <a:off x="866419" y="1420440"/>
              <a:ext cx="7112001" cy="536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Shape 101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grpSp>
        <p:nvGrpSpPr>
          <p:cNvPr id="104" name="Group 104"/>
          <p:cNvGrpSpPr/>
          <p:nvPr/>
        </p:nvGrpSpPr>
        <p:grpSpPr>
          <a:xfrm>
            <a:off x="7620000" y="2743200"/>
            <a:ext cx="5311704" cy="6477000"/>
            <a:chOff x="0" y="0"/>
            <a:chExt cx="5311703" cy="6477000"/>
          </a:xfrm>
        </p:grpSpPr>
        <p:sp>
          <p:nvSpPr>
            <p:cNvPr id="102" name="Shape 102"/>
            <p:cNvSpPr/>
            <p:nvPr/>
          </p:nvSpPr>
          <p:spPr>
            <a:xfrm>
              <a:off x="0" y="0"/>
              <a:ext cx="5257800" cy="6477000"/>
            </a:xfrm>
            <a:prstGeom prst="roundRect">
              <a:avLst>
                <a:gd name="adj" fmla="val 3623"/>
              </a:avLst>
            </a:prstGeom>
            <a:solidFill>
              <a:srgbClr val="FFFFFF">
                <a:alpha val="3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lvl="0" algn="l"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Verdana"/>
                </a:defRPr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53903" y="39087"/>
              <a:ext cx="5257801" cy="5849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57725" marR="57725" lvl="0" algn="l" defTabSz="1295400">
                <a:spcBef>
                  <a:spcPts val="16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8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Mission Summary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Launch: July 2017 (Backup: Oct 2018)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Cruise Phase:  3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Nominal Mission:  3.5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Extended Mission:  2.5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Orbit: 0.28–0.91 AU (P=150-180 days) 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 b="1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Out-of-Ecliptic View:</a:t>
              </a: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/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Multiple gravity assists with Venus to increase inclination out of the ecliptic to &gt;24° (nominal mission),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    &gt;34° (extended mission)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 b="1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Reduced relative rotation:</a:t>
              </a: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 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Observations of evolving structures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on solar surface &amp; in heliosphere for almost a complete solar rotation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0970" y="497574"/>
            <a:ext cx="844551" cy="72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266700" y="5251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 rot="4560000">
            <a:off x="3961269" y="24225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 rot="5760000">
            <a:off x="5249334" y="86371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000000"/>
              </a:buClr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-82409" y="44929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112" name="Shape 112"/>
          <p:cNvSpPr/>
          <p:nvPr/>
        </p:nvSpPr>
        <p:spPr>
          <a:xfrm>
            <a:off x="1908668" y="22447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113" name="Shape 113"/>
          <p:cNvSpPr/>
          <p:nvPr/>
        </p:nvSpPr>
        <p:spPr>
          <a:xfrm>
            <a:off x="2933417" y="90514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marL="57725" marR="57725" algn="l" defTabSz="1295400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-1864226" y="-102282"/>
            <a:ext cx="14957926" cy="9893983"/>
            <a:chOff x="0" y="0"/>
            <a:chExt cx="14957925" cy="9893981"/>
          </a:xfrm>
        </p:grpSpPr>
        <p:pic>
          <p:nvPicPr>
            <p:cNvPr id="114" name="image.png"/>
            <p:cNvPicPr/>
            <p:nvPr/>
          </p:nvPicPr>
          <p:blipFill>
            <a:blip r:embed="rId4">
              <a:extLst/>
            </a:blip>
            <a:srcRect r="18095" b="20255"/>
            <a:stretch>
              <a:fillRect/>
            </a:stretch>
          </p:blipFill>
          <p:spPr>
            <a:xfrm>
              <a:off x="1851524" y="1791945"/>
              <a:ext cx="13106401" cy="810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SO_sc_Aug2012_cropped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795886">
              <a:off x="866419" y="1420440"/>
              <a:ext cx="7112001" cy="536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" name="Shape 117"/>
          <p:cNvSpPr/>
          <p:nvPr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Solar Orbiter</a:t>
            </a:r>
          </a:p>
          <a:p>
            <a:pPr lvl="0" algn="l" defTabSz="1295400">
              <a:buClr>
                <a:srgbClr val="FFFFFF"/>
              </a:buClr>
              <a:defRPr sz="1800"/>
            </a:pPr>
            <a:r>
              <a: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Exploring the Sun-Heliosphere Connection</a:t>
            </a:r>
          </a:p>
        </p:txBody>
      </p:sp>
      <p:grpSp>
        <p:nvGrpSpPr>
          <p:cNvPr id="120" name="Group 120"/>
          <p:cNvGrpSpPr/>
          <p:nvPr/>
        </p:nvGrpSpPr>
        <p:grpSpPr>
          <a:xfrm>
            <a:off x="7620000" y="2743200"/>
            <a:ext cx="5311704" cy="6477000"/>
            <a:chOff x="0" y="0"/>
            <a:chExt cx="5311703" cy="6477000"/>
          </a:xfrm>
        </p:grpSpPr>
        <p:sp>
          <p:nvSpPr>
            <p:cNvPr id="118" name="Shape 118"/>
            <p:cNvSpPr/>
            <p:nvPr/>
          </p:nvSpPr>
          <p:spPr>
            <a:xfrm>
              <a:off x="0" y="0"/>
              <a:ext cx="5257800" cy="6477000"/>
            </a:xfrm>
            <a:prstGeom prst="roundRect">
              <a:avLst>
                <a:gd name="adj" fmla="val 3623"/>
              </a:avLst>
            </a:prstGeom>
            <a:solidFill>
              <a:srgbClr val="FFFFFF">
                <a:alpha val="3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lvl="0" algn="l"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Verdana"/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3903" y="39087"/>
              <a:ext cx="5257801" cy="5849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57725" marR="57725" lvl="0" algn="l" defTabSz="1295400">
                <a:spcBef>
                  <a:spcPts val="16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8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Mission Summary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Launch: July 2017 (Backup: Oct 2018)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Cruise Phase:  3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Nominal Mission:  3.5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Extended Mission:  2.5 years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Orbit: 0.28–0.91 AU (P=150-180 days) 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 b="1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Out-of-Ecliptic View:</a:t>
              </a: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/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Multiple gravity assists with Venus to increase inclination out of the ecliptic to &gt;24° (nominal mission),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    &gt;34° (extended mission)</a:t>
              </a:r>
            </a:p>
            <a:p>
              <a:pPr marL="57725" marR="57725" lvl="0" algn="l" defTabSz="1295400">
                <a:spcBef>
                  <a:spcPts val="1200"/>
                </a:spcBef>
                <a:buClr>
                  <a:srgbClr val="FEF400"/>
                </a:buClr>
                <a:buFont typeface="Gill Sans"/>
                <a:defRPr sz="1800"/>
              </a:pPr>
              <a:r>
                <a:rPr sz="2000" b="1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Reduced relative rotation:</a:t>
              </a: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 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Observations of evolving structures</a:t>
              </a:r>
              <a:b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</a:br>
              <a:r>
                <a:rPr sz="2000">
                  <a:solidFill>
                    <a:srgbClr val="F5EC00"/>
                  </a:solidFill>
                  <a:uFill>
                    <a:solidFill>
                      <a:srgbClr val="F5EC00"/>
                    </a:solidFill>
                  </a:uFill>
                  <a:latin typeface="+mn-lt"/>
                  <a:ea typeface="+mn-ea"/>
                  <a:cs typeface="+mn-cs"/>
                  <a:sym typeface="Verdana"/>
                </a:rPr>
                <a:t>on solar surface &amp; in heliosphere for almost a complete solar rotation</a:t>
              </a:r>
            </a:p>
          </p:txBody>
        </p:sp>
      </p:grpSp>
      <p:sp>
        <p:nvSpPr>
          <p:cNvPr id="121" name="Shape 121"/>
          <p:cNvSpPr/>
          <p:nvPr/>
        </p:nvSpPr>
        <p:spPr>
          <a:xfrm>
            <a:off x="368300" y="6267591"/>
            <a:ext cx="215900" cy="977901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4320000">
            <a:off x="4113669" y="2498732"/>
            <a:ext cx="191912" cy="973103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7560000">
            <a:off x="1909234" y="8751428"/>
            <a:ext cx="223521" cy="1085992"/>
          </a:xfrm>
          <a:prstGeom prst="rect">
            <a:avLst/>
          </a:prstGeom>
          <a:ln w="1905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-82409" y="7312378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25" marR="57725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Perihelion Observations</a:t>
            </a:r>
          </a:p>
        </p:txBody>
      </p:sp>
      <p:sp>
        <p:nvSpPr>
          <p:cNvPr id="125" name="Shape 125"/>
          <p:cNvSpPr/>
          <p:nvPr/>
        </p:nvSpPr>
        <p:spPr>
          <a:xfrm>
            <a:off x="4054968" y="3197295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25" marR="57725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126" name="Shape 126"/>
          <p:cNvSpPr/>
          <p:nvPr/>
        </p:nvSpPr>
        <p:spPr>
          <a:xfrm>
            <a:off x="1904717" y="8213231"/>
            <a:ext cx="19685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25" marR="57725">
              <a:spcBef>
                <a:spcPts val="1200"/>
              </a:spcBef>
              <a:buClr>
                <a:srgbClr val="FFFB00"/>
              </a:buClr>
              <a:buFont typeface="Gill Sans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High-latitude Observations</a:t>
            </a:r>
          </a:p>
        </p:txBody>
      </p:sp>
      <p:sp>
        <p:nvSpPr>
          <p:cNvPr id="127" name="Shape 127"/>
          <p:cNvSpPr/>
          <p:nvPr/>
        </p:nvSpPr>
        <p:spPr>
          <a:xfrm>
            <a:off x="444500" y="1854200"/>
            <a:ext cx="344170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25" marR="57725">
              <a:spcBef>
                <a:spcPts val="1200"/>
              </a:spcBef>
              <a:buClr>
                <a:srgbClr val="FFFB00"/>
              </a:buClr>
              <a:buFont typeface="Gill Sans"/>
              <a:defRPr sz="20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0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Remote-sensing windows (10 days each)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60600"/>
            <a:ext cx="13018926" cy="749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5973" y="8763282"/>
            <a:ext cx="67310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54000" y="1092200"/>
            <a:ext cx="10185400" cy="787400"/>
          </a:xfrm>
          <a:prstGeom prst="rect">
            <a:avLst/>
          </a:prstGeom>
        </p:spPr>
        <p:txBody>
          <a:bodyPr/>
          <a:lstStyle>
            <a:lvl1pPr marL="57725" marR="57725"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Mission Profile</a:t>
            </a:r>
          </a:p>
        </p:txBody>
      </p:sp>
      <p:pic>
        <p:nvPicPr>
          <p:cNvPr id="132" name="Screen shot 2011-05-05 at 14.14.31 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700" y="10242047"/>
            <a:ext cx="8775701" cy="217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619</Words>
  <Application>Microsoft Office PowerPoint</Application>
  <PresentationFormat>Personnalisé</PresentationFormat>
  <Paragraphs>110</Paragraphs>
  <Slides>21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Arial</vt:lpstr>
      <vt:lpstr>ESAprogramme</vt:lpstr>
      <vt:lpstr>Gill Sans</vt:lpstr>
      <vt:lpstr>Helvetica</vt:lpstr>
      <vt:lpstr>Lucida Grande</vt:lpstr>
      <vt:lpstr>Times Roman</vt:lpstr>
      <vt:lpstr>Verdana</vt:lpstr>
      <vt:lpstr>Wingdings</vt:lpstr>
      <vt:lpstr>Zapf Dingbats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Mission Profile</vt:lpstr>
      <vt:lpstr>Présentation PowerPoint</vt:lpstr>
      <vt:lpstr>Présentation PowerPoint</vt:lpstr>
      <vt:lpstr>Payload</vt:lpstr>
      <vt:lpstr>The Spacecraft</vt:lpstr>
      <vt:lpstr>Payload Accommodation</vt:lpstr>
      <vt:lpstr>Présentation PowerPoint</vt:lpstr>
      <vt:lpstr>Présentation PowerPoint</vt:lpstr>
      <vt:lpstr>Synergy between Solar Orbiter and other Observatories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maksimov</dc:creator>
  <cp:lastModifiedBy>maksimov</cp:lastModifiedBy>
  <cp:revision>15</cp:revision>
  <dcterms:modified xsi:type="dcterms:W3CDTF">2016-06-27T12:45:31Z</dcterms:modified>
</cp:coreProperties>
</file>